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9" r:id="rId3"/>
    <p:sldId id="280" r:id="rId4"/>
    <p:sldId id="285" r:id="rId5"/>
    <p:sldId id="258" r:id="rId6"/>
    <p:sldId id="281" r:id="rId7"/>
    <p:sldId id="262" r:id="rId8"/>
    <p:sldId id="283" r:id="rId9"/>
    <p:sldId id="284" r:id="rId10"/>
    <p:sldId id="286" r:id="rId11"/>
    <p:sldId id="287" r:id="rId12"/>
    <p:sldId id="288" r:id="rId13"/>
    <p:sldId id="290" r:id="rId14"/>
    <p:sldId id="289" r:id="rId15"/>
    <p:sldId id="292" r:id="rId1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80" autoAdjust="0"/>
  </p:normalViewPr>
  <p:slideViewPr>
    <p:cSldViewPr>
      <p:cViewPr varScale="1">
        <p:scale>
          <a:sx n="87" d="100"/>
          <a:sy n="87" d="100"/>
        </p:scale>
        <p:origin x="1330"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0259D9-9DB2-412C-AF83-239828CD5875}" type="datetimeFigureOut">
              <a:rPr lang="hu-HU" smtClean="0"/>
              <a:pPr/>
              <a:t>2016.06.30.</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1FF5F4-0DE6-4180-A5EF-C155A1266274}" type="slidenum">
              <a:rPr lang="hu-HU" smtClean="0"/>
              <a:pPr/>
              <a:t>‹#›</a:t>
            </a:fld>
            <a:endParaRPr lang="hu-HU"/>
          </a:p>
        </p:txBody>
      </p:sp>
    </p:spTree>
    <p:extLst>
      <p:ext uri="{BB962C8B-B14F-4D97-AF65-F5344CB8AC3E}">
        <p14:creationId xmlns:p14="http://schemas.microsoft.com/office/powerpoint/2010/main" val="36576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0E0385CA-0AC3-4D17-B3A5-F22A652EED2B}" type="datetimeFigureOut">
              <a:rPr lang="hu-HU" smtClean="0"/>
              <a:pPr/>
              <a:t>2016.06.30.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59EA663-355D-4167-8AA8-89BD6B912D35}"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385CA-0AC3-4D17-B3A5-F22A652EED2B}" type="datetimeFigureOut">
              <a:rPr lang="hu-HU" smtClean="0"/>
              <a:pPr/>
              <a:t>2016.06.30.</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EA663-355D-4167-8AA8-89BD6B912D35}"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endParaRPr lang="hu-HU" dirty="0"/>
          </a:p>
        </p:txBody>
      </p:sp>
      <p:sp>
        <p:nvSpPr>
          <p:cNvPr id="3" name="Alcím 2"/>
          <p:cNvSpPr>
            <a:spLocks noGrp="1"/>
          </p:cNvSpPr>
          <p:nvPr>
            <p:ph type="subTitle" idx="1"/>
          </p:nvPr>
        </p:nvSpPr>
        <p:spPr>
          <a:xfrm>
            <a:off x="1259632" y="5278561"/>
            <a:ext cx="6400800" cy="1318791"/>
          </a:xfrm>
        </p:spPr>
        <p:txBody>
          <a:bodyPr>
            <a:normAutofit fontScale="85000" lnSpcReduction="20000"/>
          </a:bodyPr>
          <a:lstStyle/>
          <a:p>
            <a:r>
              <a:rPr lang="hu-HU" b="1" dirty="0">
                <a:solidFill>
                  <a:schemeClr val="tx1"/>
                </a:solidFill>
              </a:rPr>
              <a:t>Bréma, 2016 május</a:t>
            </a:r>
          </a:p>
          <a:p>
            <a:r>
              <a:rPr lang="hu-HU" b="1" dirty="0">
                <a:solidFill>
                  <a:schemeClr val="tx1"/>
                </a:solidFill>
              </a:rPr>
              <a:t>A duális képzés lehetőségei</a:t>
            </a:r>
          </a:p>
          <a:p>
            <a:r>
              <a:rPr lang="hu-HU" i="1" dirty="0">
                <a:solidFill>
                  <a:schemeClr val="tx1"/>
                </a:solidFill>
              </a:rPr>
              <a:t>Tanulmány út</a:t>
            </a:r>
          </a:p>
        </p:txBody>
      </p:sp>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057"/>
            <a:ext cx="7380312" cy="49202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3292" y="548680"/>
            <a:ext cx="8229600" cy="490066"/>
          </a:xfrm>
        </p:spPr>
        <p:txBody>
          <a:bodyPr>
            <a:noAutofit/>
          </a:bodyPr>
          <a:lstStyle/>
          <a:p>
            <a:r>
              <a:rPr lang="hu-HU" sz="1600" b="1" u="sng" dirty="0"/>
              <a:t>3. Szakmai- oktatási különbségek</a:t>
            </a:r>
            <a:br>
              <a:rPr lang="hu-HU" sz="1600" dirty="0"/>
            </a:br>
            <a:endParaRPr lang="hu-HU" sz="1600" dirty="0"/>
          </a:p>
        </p:txBody>
      </p:sp>
      <p:sp>
        <p:nvSpPr>
          <p:cNvPr id="3" name="Tartalom helye 2"/>
          <p:cNvSpPr>
            <a:spLocks noGrp="1"/>
          </p:cNvSpPr>
          <p:nvPr>
            <p:ph idx="1"/>
          </p:nvPr>
        </p:nvSpPr>
        <p:spPr>
          <a:xfrm>
            <a:off x="539552" y="1196752"/>
            <a:ext cx="8229600" cy="4525963"/>
          </a:xfrm>
        </p:spPr>
        <p:txBody>
          <a:bodyPr>
            <a:noAutofit/>
          </a:bodyPr>
          <a:lstStyle/>
          <a:p>
            <a:r>
              <a:rPr lang="hu-HU" sz="1600" b="1" dirty="0"/>
              <a:t>3.1</a:t>
            </a:r>
            <a:r>
              <a:rPr lang="hu-HU" sz="1600" dirty="0"/>
              <a:t> A tananyag nagyon kis része sem államilag, hanem „</a:t>
            </a:r>
            <a:r>
              <a:rPr lang="hu-HU" sz="1600" dirty="0" err="1"/>
              <a:t>kamarailag</a:t>
            </a:r>
            <a:r>
              <a:rPr lang="hu-HU" sz="1600" dirty="0"/>
              <a:t>” </a:t>
            </a:r>
            <a:r>
              <a:rPr lang="hu-HU" sz="1600" dirty="0" err="1"/>
              <a:t>szabályzott</a:t>
            </a:r>
            <a:r>
              <a:rPr lang="hu-HU" sz="1600" dirty="0"/>
              <a:t>. Az üzemek és a kamara együtt alakítja a tananyag törzs részét, amit a tanító tanár saját szája íze szerint tanmenetbe foglal és az interneten mindenki számára elérhető formában közzé tesz. Nincs szakfelügyelői ellenőrzés a tanárnál, és a diák ellenőrzése, jegyei sem buktatásra szolgálnak, csak a tudásszintet mérik fel vele, hogy segítés irányát megállapíthassák. Nincs bukás, a diák eredménye nem feltétele a tovább haladásnak.</a:t>
            </a:r>
          </a:p>
          <a:p>
            <a:endParaRPr lang="hu-HU" sz="1600" dirty="0"/>
          </a:p>
          <a:p>
            <a:r>
              <a:rPr lang="hu-HU" sz="1600" b="1" dirty="0"/>
              <a:t>3.2 </a:t>
            </a:r>
            <a:r>
              <a:rPr lang="hu-HU" sz="1600" dirty="0"/>
              <a:t>A szakma struktúrájának, változása ugyanolyan irányban zajlik, mint nálunk. Csökken a termelő szféra. Drasztikusan fogy a zöldség-, gyümölcs termesztő, minimális a disznövényes. A vidék jellegzetessége miatt, megy a faiskolai termesztés, de leginkább a táj- és kertépítőre van jelentkezés./ a zöld szakmák 2/3-át ez teszi ki./</a:t>
            </a:r>
          </a:p>
          <a:p>
            <a:endParaRPr lang="hu-HU" sz="1600" dirty="0"/>
          </a:p>
          <a:p>
            <a:r>
              <a:rPr lang="hu-HU" sz="1600" b="1" dirty="0"/>
              <a:t>3.3</a:t>
            </a:r>
            <a:r>
              <a:rPr lang="hu-HU" sz="1600" dirty="0"/>
              <a:t> A tananyag a piachoz igazodik.</a:t>
            </a:r>
          </a:p>
          <a:p>
            <a:endParaRPr lang="hu-HU" sz="1600" dirty="0"/>
          </a:p>
          <a:p>
            <a:r>
              <a:rPr lang="hu-HU" sz="1600" b="1" dirty="0"/>
              <a:t>3.4 </a:t>
            </a:r>
            <a:r>
              <a:rPr lang="hu-HU" sz="1600" dirty="0"/>
              <a:t>A mesterképzés a technikus képzéssel egyszintű, de itt a diákok minimális üzemgazdasági és tanári-vezetői képzést is kapnak, hisz ők lesznek azok, akik az üzemben, a következő generáció diákjaival foglalkozni fognak. A szakiskolai eredmények mellett, 2 év szakmai munka kell, hogy mesterképzésre jöhessen valaki. Ez garantálja, hogy  tudja miért jön ide és a gyakorlathoz itt megkapja az elméletet.</a:t>
            </a:r>
          </a:p>
          <a:p>
            <a:endParaRPr lang="hu-HU" sz="1600" dirty="0"/>
          </a:p>
        </p:txBody>
      </p:sp>
    </p:spTree>
    <p:extLst>
      <p:ext uri="{BB962C8B-B14F-4D97-AF65-F5344CB8AC3E}">
        <p14:creationId xmlns:p14="http://schemas.microsoft.com/office/powerpoint/2010/main" val="4219157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4" y="476672"/>
            <a:ext cx="2045973" cy="3068960"/>
          </a:xfrm>
          <a:prstGeom prst="rect">
            <a:avLst/>
          </a:prstGeo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867" y="116632"/>
            <a:ext cx="4399148" cy="2441426"/>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502274"/>
            <a:ext cx="3383868" cy="2255912"/>
          </a:xfrm>
          <a:prstGeom prst="rect">
            <a:avLst/>
          </a:prstGeom>
        </p:spPr>
      </p:pic>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4021607"/>
            <a:ext cx="4104455" cy="2736579"/>
          </a:xfrm>
          <a:prstGeom prst="rect">
            <a:avLst/>
          </a:prstGeom>
        </p:spPr>
      </p:pic>
      <p:pic>
        <p:nvPicPr>
          <p:cNvPr id="6" name="Kép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332" y="-35044"/>
            <a:ext cx="2668475" cy="3827662"/>
          </a:xfrm>
          <a:prstGeom prst="rect">
            <a:avLst/>
          </a:prstGeom>
        </p:spPr>
      </p:pic>
      <p:pic>
        <p:nvPicPr>
          <p:cNvPr id="7" name="Kép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872" y="2060848"/>
            <a:ext cx="3600400" cy="2400548"/>
          </a:xfrm>
          <a:prstGeom prst="rect">
            <a:avLst/>
          </a:prstGeom>
        </p:spPr>
      </p:pic>
    </p:spTree>
    <p:extLst>
      <p:ext uri="{BB962C8B-B14F-4D97-AF65-F5344CB8AC3E}">
        <p14:creationId xmlns:p14="http://schemas.microsoft.com/office/powerpoint/2010/main" val="2498025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1600" b="1" u="sng" dirty="0"/>
              <a:t>4. Mentális különbségek</a:t>
            </a:r>
            <a:br>
              <a:rPr lang="hu-HU" sz="1600" dirty="0"/>
            </a:br>
            <a:endParaRPr lang="hu-HU" sz="1600" dirty="0"/>
          </a:p>
        </p:txBody>
      </p:sp>
      <p:sp>
        <p:nvSpPr>
          <p:cNvPr id="3" name="Tartalom helye 2"/>
          <p:cNvSpPr>
            <a:spLocks noGrp="1"/>
          </p:cNvSpPr>
          <p:nvPr>
            <p:ph idx="1"/>
          </p:nvPr>
        </p:nvSpPr>
        <p:spPr/>
        <p:txBody>
          <a:bodyPr>
            <a:normAutofit fontScale="92500" lnSpcReduction="20000"/>
          </a:bodyPr>
          <a:lstStyle/>
          <a:p>
            <a:r>
              <a:rPr lang="hu-HU" sz="1900" b="1" dirty="0"/>
              <a:t>4.1 </a:t>
            </a:r>
            <a:r>
              <a:rPr lang="hu-HU" sz="1900" dirty="0"/>
              <a:t>Nincs elveszett és reménytelen gyerek. Senki sincs „leírva”! Bárhol, bárhogy bekapcsolódhat az oktatásba és ehhez minden segítséget megkap.</a:t>
            </a:r>
          </a:p>
          <a:p>
            <a:endParaRPr lang="hu-HU" sz="1900" dirty="0"/>
          </a:p>
          <a:p>
            <a:r>
              <a:rPr lang="hu-HU" sz="1900" b="1" dirty="0"/>
              <a:t>4.2</a:t>
            </a:r>
            <a:r>
              <a:rPr lang="hu-HU" sz="1900" dirty="0"/>
              <a:t> A fogyatékosok számára minden iskolai szint éppúgy elérhető, mert itt a tananyagot és a képzést, gyakorlat módját hozzájuk igazítják és megtalálják a helyüket a munka világában is. Hasznossá tudnak válni a társadalom számára.</a:t>
            </a:r>
          </a:p>
          <a:p>
            <a:endParaRPr lang="hu-HU" sz="1900" dirty="0"/>
          </a:p>
          <a:p>
            <a:r>
              <a:rPr lang="hu-HU" sz="1900" b="1" dirty="0"/>
              <a:t>4.3 </a:t>
            </a:r>
            <a:r>
              <a:rPr lang="hu-HU" sz="1900" dirty="0"/>
              <a:t>A vegyes korú osztályok előnyösen nevelik egymást.</a:t>
            </a:r>
          </a:p>
          <a:p>
            <a:endParaRPr lang="hu-HU" sz="1900" dirty="0"/>
          </a:p>
          <a:p>
            <a:r>
              <a:rPr lang="hu-HU" sz="1900" b="1" dirty="0"/>
              <a:t>4.4 </a:t>
            </a:r>
            <a:r>
              <a:rPr lang="hu-HU" sz="1900" dirty="0"/>
              <a:t>Nincs „</a:t>
            </a:r>
            <a:r>
              <a:rPr lang="hu-HU" sz="1900" dirty="0" err="1"/>
              <a:t>luzer</a:t>
            </a:r>
            <a:r>
              <a:rPr lang="hu-HU" sz="1900" dirty="0"/>
              <a:t>” érzése senkinek, nem is hagyják, hogy azzá váljon.</a:t>
            </a:r>
          </a:p>
          <a:p>
            <a:endParaRPr lang="hu-HU" sz="1900" dirty="0"/>
          </a:p>
          <a:p>
            <a:r>
              <a:rPr lang="hu-HU" sz="1900" b="1" dirty="0"/>
              <a:t>4.5 </a:t>
            </a:r>
            <a:r>
              <a:rPr lang="hu-HU" sz="1900" dirty="0"/>
              <a:t>A gyerekek érdeklődnek, kérdeznek, kedvesek és közvetlenek. Arra a kérdésre, hogy mi tetszik nekik az oktatási rendszerükben, azt a választ adták, hogy a használható tudás.</a:t>
            </a:r>
          </a:p>
          <a:p>
            <a:endParaRPr lang="hu-HU" sz="1900" dirty="0"/>
          </a:p>
          <a:p>
            <a:r>
              <a:rPr lang="hu-HU" sz="1900" b="1" dirty="0"/>
              <a:t>4.6 </a:t>
            </a:r>
            <a:r>
              <a:rPr lang="hu-HU" sz="1900" dirty="0"/>
              <a:t>Vannak terveik, vágyaik és látják az oda vezető utat is lépésenként.</a:t>
            </a:r>
          </a:p>
          <a:p>
            <a:endParaRPr lang="hu-HU" dirty="0"/>
          </a:p>
        </p:txBody>
      </p:sp>
    </p:spTree>
    <p:extLst>
      <p:ext uri="{BB962C8B-B14F-4D97-AF65-F5344CB8AC3E}">
        <p14:creationId xmlns:p14="http://schemas.microsoft.com/office/powerpoint/2010/main" val="194413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print">
            <a:extLst>
              <a:ext uri="{28A0092B-C50C-407E-A947-70E740481C1C}">
                <a14:useLocalDpi xmlns:a14="http://schemas.microsoft.com/office/drawing/2010/main" val="0"/>
              </a:ext>
            </a:extLst>
          </a:blip>
          <a:stretch>
            <a:fillRect/>
          </a:stretch>
        </p:blipFill>
        <p:spPr>
          <a:xfrm>
            <a:off x="179512" y="404664"/>
            <a:ext cx="3888432" cy="2449453"/>
          </a:xfrm>
          <a:prstGeom prst="rect">
            <a:avLst/>
          </a:prstGeo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86740"/>
            <a:ext cx="2304256" cy="3456384"/>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3" y="3403478"/>
            <a:ext cx="4824536" cy="3216357"/>
          </a:xfrm>
          <a:prstGeom prst="rect">
            <a:avLst/>
          </a:prstGeom>
        </p:spPr>
      </p:pic>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3817804"/>
            <a:ext cx="3856372" cy="2570914"/>
          </a:xfrm>
          <a:prstGeom prst="rect">
            <a:avLst/>
          </a:prstGeom>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5196" y="86740"/>
            <a:ext cx="2553229" cy="3829432"/>
          </a:xfrm>
          <a:prstGeom prst="rect">
            <a:avLst/>
          </a:prstGeom>
        </p:spPr>
      </p:pic>
    </p:spTree>
    <p:extLst>
      <p:ext uri="{BB962C8B-B14F-4D97-AF65-F5344CB8AC3E}">
        <p14:creationId xmlns:p14="http://schemas.microsoft.com/office/powerpoint/2010/main" val="214104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3292" y="548680"/>
            <a:ext cx="8229600" cy="346050"/>
          </a:xfrm>
        </p:spPr>
        <p:txBody>
          <a:bodyPr>
            <a:normAutofit fontScale="90000"/>
          </a:bodyPr>
          <a:lstStyle/>
          <a:p>
            <a:r>
              <a:rPr lang="hu-HU" sz="1800" b="1" u="sng" dirty="0"/>
              <a:t>5. A duális képzés lehetősége </a:t>
            </a:r>
            <a:r>
              <a:rPr lang="hu-HU" sz="1800" b="1" u="sng" dirty="0" err="1"/>
              <a:t>mindezek</a:t>
            </a:r>
            <a:r>
              <a:rPr lang="hu-HU" sz="1800" b="1" u="sng" dirty="0"/>
              <a:t> tükrében itthon és Németországban.</a:t>
            </a:r>
            <a:br>
              <a:rPr lang="hu-HU" dirty="0"/>
            </a:br>
            <a:endParaRPr lang="hu-HU" dirty="0"/>
          </a:p>
        </p:txBody>
      </p:sp>
      <p:sp>
        <p:nvSpPr>
          <p:cNvPr id="3" name="Tartalom helye 2"/>
          <p:cNvSpPr>
            <a:spLocks noGrp="1"/>
          </p:cNvSpPr>
          <p:nvPr>
            <p:ph idx="1"/>
          </p:nvPr>
        </p:nvSpPr>
        <p:spPr>
          <a:xfrm>
            <a:off x="463292" y="894730"/>
            <a:ext cx="8229600" cy="5918646"/>
          </a:xfrm>
        </p:spPr>
        <p:txBody>
          <a:bodyPr>
            <a:normAutofit fontScale="47500" lnSpcReduction="20000"/>
          </a:bodyPr>
          <a:lstStyle/>
          <a:p>
            <a:r>
              <a:rPr lang="hu-HU" dirty="0"/>
              <a:t>Megállapítható, hogy a duális képzés ezen a területen régóta és jól működik.</a:t>
            </a:r>
          </a:p>
          <a:p>
            <a:r>
              <a:rPr lang="hu-HU" dirty="0"/>
              <a:t>A cégek keresik a diákokat, akikben a számukra létfontosságú jövőbeli munkaerőt látják. Szüksége van a diáknak és a cégnek egymásra és ezzel mindkettő tisztában is van.</a:t>
            </a:r>
          </a:p>
          <a:p>
            <a:r>
              <a:rPr lang="hu-HU" dirty="0"/>
              <a:t>Az iskola védőhálót biztosít gyengébb, tanácstalanabb gyerekeknek, de igazából a duális képzés lényegi feladatát a kamara vállalja fel.</a:t>
            </a:r>
          </a:p>
          <a:p>
            <a:r>
              <a:rPr lang="hu-HU" dirty="0"/>
              <a:t>A cégek és a kamara szoros kapcsolatban együtt dolgozik.</a:t>
            </a:r>
          </a:p>
          <a:p>
            <a:r>
              <a:rPr lang="hu-HU" dirty="0"/>
              <a:t>A cégeknek, fiatal munkaerőre, jól képzett kertészekre van szükségük.</a:t>
            </a:r>
          </a:p>
          <a:p>
            <a:endParaRPr lang="hu-HU" dirty="0"/>
          </a:p>
          <a:p>
            <a:r>
              <a:rPr lang="hu-HU" dirty="0"/>
              <a:t>A gyerekeknek olyan munkahelyre van szüksége amit megismer, olyan tudásra amit használhat és olyan életútra ami biztonságos és előre látható az előrelépés lehetősége benne.</a:t>
            </a:r>
          </a:p>
          <a:p>
            <a:r>
              <a:rPr lang="hu-HU" dirty="0"/>
              <a:t>A kamara mindezeket koordinálja, és működteti.</a:t>
            </a:r>
          </a:p>
          <a:p>
            <a:r>
              <a:rPr lang="hu-HU" dirty="0"/>
              <a:t>A pedagógusok a gyerekekre azok oktatására és nevelésére koncentrálhatnak.</a:t>
            </a:r>
          </a:p>
          <a:p>
            <a:r>
              <a:rPr lang="hu-HU" dirty="0"/>
              <a:t>A cégek diákvállalása itt is dokumentált és szabályokhoz kötött (akkreditáljak a céget), nem olyan könnyű és egyszerű a diák foglakoztatása mint egy felnőtté.</a:t>
            </a:r>
          </a:p>
          <a:p>
            <a:r>
              <a:rPr lang="hu-HU" dirty="0"/>
              <a:t>A gazdasági helyzet és a több éves gyakorlat könnyíti a rendszer működését.</a:t>
            </a:r>
          </a:p>
          <a:p>
            <a:endParaRPr lang="hu-HU" dirty="0"/>
          </a:p>
          <a:p>
            <a:r>
              <a:rPr lang="hu-HU" dirty="0"/>
              <a:t>A magyarországi helyzetet sok minden nehezíti, hisz sem a gazdaság nem olyan stabil, a családi vállalkozások nem mindig tudják, hogy egy diákot meg tudnak-e majd tartani és fizetni munkaerőnek, se nem mondható, hogy számos kérdés ne lenne nyitott a lebonyolítással, kommunikációval, dokumentációval, kapcsolatban, hisz a rendszer még nem működik, nincsenek tapasztalatok.</a:t>
            </a:r>
          </a:p>
          <a:p>
            <a:endParaRPr lang="hu-HU" dirty="0"/>
          </a:p>
          <a:p>
            <a:r>
              <a:rPr lang="hu-HU" dirty="0"/>
              <a:t>A jövő feladatát abban látom, hogy egy olyan forgatókönyv készüljön a duális képzésre, melyben pontokba szedve látja mindkét oldal, hogy miért előnyös számára ez az együttműködés.</a:t>
            </a:r>
          </a:p>
          <a:p>
            <a:r>
              <a:rPr lang="hu-HU" dirty="0"/>
              <a:t>Mindkét oldal lássa, hogy hogyan működik a rendszer mi a bemenő és mi a kimenő „ termék”.</a:t>
            </a:r>
          </a:p>
          <a:p>
            <a:r>
              <a:rPr lang="hu-HU" dirty="0"/>
              <a:t>És nem utolsó sorban a feladatot a kamara vállalja fel mint egy nem független ám de külső szervezet aki egyben látaja gazdaság helyzetét a cégek igényeit és a gyerekek jövőjét.</a:t>
            </a:r>
          </a:p>
          <a:p>
            <a:endParaRPr lang="hu-HU" sz="1400" dirty="0"/>
          </a:p>
        </p:txBody>
      </p:sp>
    </p:spTree>
    <p:extLst>
      <p:ext uri="{BB962C8B-B14F-4D97-AF65-F5344CB8AC3E}">
        <p14:creationId xmlns:p14="http://schemas.microsoft.com/office/powerpoint/2010/main" val="131775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1560" y="5589240"/>
            <a:ext cx="8229600" cy="710952"/>
          </a:xfrm>
        </p:spPr>
        <p:txBody>
          <a:bodyPr>
            <a:normAutofit/>
          </a:bodyPr>
          <a:lstStyle/>
          <a:p>
            <a:r>
              <a:rPr lang="hu-HU" sz="1800" dirty="0"/>
              <a:t>Köszönjük  a figyelmet!  Szép nyarat mindenkinek!</a:t>
            </a:r>
            <a:br>
              <a:rPr lang="hu-HU" sz="1800" dirty="0"/>
            </a:br>
            <a:r>
              <a:rPr lang="hu-HU" sz="1800" dirty="0"/>
              <a:t>Pintér Karolina, Kovács Andrea</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260648"/>
            <a:ext cx="3379892" cy="5069839"/>
          </a:xfrm>
        </p:spPr>
      </p:pic>
      <p:sp>
        <p:nvSpPr>
          <p:cNvPr id="5" name="Szövegdoboz 4"/>
          <p:cNvSpPr txBox="1"/>
          <p:nvPr/>
        </p:nvSpPr>
        <p:spPr>
          <a:xfrm>
            <a:off x="5292080" y="1268760"/>
            <a:ext cx="3024336" cy="369332"/>
          </a:xfrm>
          <a:prstGeom prst="rect">
            <a:avLst/>
          </a:prstGeom>
          <a:noFill/>
        </p:spPr>
        <p:txBody>
          <a:bodyPr wrap="square" rtlCol="0">
            <a:spAutoFit/>
          </a:bodyPr>
          <a:lstStyle/>
          <a:p>
            <a:r>
              <a:rPr lang="hu-HU" dirty="0"/>
              <a:t>Nincs elveszett gyerek….</a:t>
            </a:r>
          </a:p>
        </p:txBody>
      </p:sp>
    </p:spTree>
    <p:extLst>
      <p:ext uri="{BB962C8B-B14F-4D97-AF65-F5344CB8AC3E}">
        <p14:creationId xmlns:p14="http://schemas.microsoft.com/office/powerpoint/2010/main" val="850507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tanulmányút célja</a:t>
            </a:r>
          </a:p>
        </p:txBody>
      </p:sp>
      <p:sp>
        <p:nvSpPr>
          <p:cNvPr id="3" name="Tartalom helye 2"/>
          <p:cNvSpPr>
            <a:spLocks noGrp="1"/>
          </p:cNvSpPr>
          <p:nvPr>
            <p:ph idx="1"/>
          </p:nvPr>
        </p:nvSpPr>
        <p:spPr/>
        <p:txBody>
          <a:bodyPr>
            <a:normAutofit lnSpcReduction="10000"/>
          </a:bodyPr>
          <a:lstStyle/>
          <a:p>
            <a:r>
              <a:rPr lang="hu-HU" sz="1800" dirty="0"/>
              <a:t>Május hónapban, 20 tanár és cégvezető </a:t>
            </a:r>
            <a:r>
              <a:rPr lang="hu-HU" sz="1800" dirty="0" err="1"/>
              <a:t>Bad</a:t>
            </a:r>
            <a:r>
              <a:rPr lang="hu-HU" sz="1800" dirty="0"/>
              <a:t> </a:t>
            </a:r>
            <a:r>
              <a:rPr lang="hu-HU" sz="1800" dirty="0" err="1"/>
              <a:t>Zwischenahnban</a:t>
            </a:r>
            <a:r>
              <a:rPr lang="hu-HU" sz="1800" dirty="0"/>
              <a:t>, </a:t>
            </a:r>
            <a:r>
              <a:rPr lang="hu-HU" sz="1800" dirty="0" err="1"/>
              <a:t>Niederachsen</a:t>
            </a:r>
            <a:r>
              <a:rPr lang="hu-HU" sz="1800" dirty="0"/>
              <a:t> megyében, Németország területén tanulmányúton vett részt, hogy a duális képzés magyarországi működéséhez ötleteket kapjon.</a:t>
            </a:r>
          </a:p>
          <a:p>
            <a:endParaRPr lang="hu-HU" sz="1800" dirty="0"/>
          </a:p>
          <a:p>
            <a:r>
              <a:rPr lang="hu-HU" sz="1800" dirty="0"/>
              <a:t>A ca.:1500 km-re fekvő kisváros oktatási központ a megyében, </a:t>
            </a:r>
            <a:r>
              <a:rPr lang="hu-HU" sz="1800" dirty="0" err="1"/>
              <a:t>mezőgazdaságilag</a:t>
            </a:r>
            <a:r>
              <a:rPr lang="hu-HU" sz="1800" dirty="0"/>
              <a:t> a „zöld szakmák” vonatkozásában központi elhelyezkedésű, gazdaságilag fejlett  városka.</a:t>
            </a:r>
          </a:p>
          <a:p>
            <a:endParaRPr lang="hu-HU" sz="1800" dirty="0"/>
          </a:p>
          <a:p>
            <a:r>
              <a:rPr lang="hu-HU" sz="1800" dirty="0"/>
              <a:t>A programok az oktatási rendszer és az iskola tanulmányozása mellett, a főleg családi kertészeti vállalkozások bejárásáról, megismeréséről szóltak.</a:t>
            </a:r>
          </a:p>
          <a:p>
            <a:endParaRPr lang="hu-HU" sz="1800" dirty="0"/>
          </a:p>
          <a:p>
            <a:r>
              <a:rPr lang="hu-HU" sz="1800" dirty="0"/>
              <a:t>Véleményünket a duális képzés szempontjából </a:t>
            </a:r>
            <a:r>
              <a:rPr lang="hu-HU" sz="1800"/>
              <a:t>érdekes összehasonlításként kellett </a:t>
            </a:r>
            <a:r>
              <a:rPr lang="hu-HU" sz="1800" dirty="0"/>
              <a:t>megfogalmazni, reményeink szerint oktatásunk hasznára. </a:t>
            </a:r>
            <a:r>
              <a:rPr lang="hu-HU" sz="1800" dirty="0">
                <a:sym typeface="Wingdings" panose="05000000000000000000" pitchFamily="2" charset="2"/>
              </a:rPr>
              <a:t></a:t>
            </a:r>
          </a:p>
          <a:p>
            <a:endParaRPr lang="hu-HU" sz="1800" dirty="0">
              <a:sym typeface="Wingdings" panose="05000000000000000000" pitchFamily="2" charset="2"/>
            </a:endParaRPr>
          </a:p>
          <a:p>
            <a:r>
              <a:rPr lang="hu-HU" sz="1800" dirty="0">
                <a:sym typeface="Wingdings" panose="05000000000000000000" pitchFamily="2" charset="2"/>
              </a:rPr>
              <a:t>Ezt az összefoglalót mutatnám be.</a:t>
            </a:r>
            <a:endParaRPr lang="hu-HU" sz="1800" dirty="0"/>
          </a:p>
          <a:p>
            <a:endParaRPr lang="hu-HU" sz="1800" dirty="0"/>
          </a:p>
        </p:txBody>
      </p:sp>
    </p:spTree>
    <p:extLst>
      <p:ext uri="{BB962C8B-B14F-4D97-AF65-F5344CB8AC3E}">
        <p14:creationId xmlns:p14="http://schemas.microsoft.com/office/powerpoint/2010/main" val="225429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4077444"/>
            <a:ext cx="3923928" cy="2615952"/>
          </a:xfrm>
          <a:prstGeom prst="rect">
            <a:avLst/>
          </a:prstGeom>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846"/>
            <a:ext cx="3671999" cy="2448272"/>
          </a:xfrm>
          <a:prstGeom prst="rect">
            <a:avLst/>
          </a:prstGeom>
        </p:spPr>
      </p:pic>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260648"/>
            <a:ext cx="5537498" cy="3600400"/>
          </a:xfrm>
          <a:prstGeom prst="rect">
            <a:avLst/>
          </a:prstGeom>
        </p:spPr>
      </p:pic>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141340"/>
            <a:ext cx="4882264" cy="3552056"/>
          </a:xfrm>
          <a:prstGeom prst="rect">
            <a:avLst/>
          </a:prstGeom>
        </p:spPr>
      </p:pic>
    </p:spTree>
    <p:extLst>
      <p:ext uri="{BB962C8B-B14F-4D97-AF65-F5344CB8AC3E}">
        <p14:creationId xmlns:p14="http://schemas.microsoft.com/office/powerpoint/2010/main" val="3600196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836712"/>
            <a:ext cx="7847856" cy="523190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145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Autofit/>
          </a:bodyPr>
          <a:lstStyle/>
          <a:p>
            <a:pPr lvl="1" algn="ctr"/>
            <a:br>
              <a:rPr lang="hu-HU" sz="1400" b="1" u="sng" dirty="0"/>
            </a:br>
            <a:br>
              <a:rPr lang="hu-HU" sz="1400" b="1" u="sng" dirty="0"/>
            </a:br>
            <a:br>
              <a:rPr lang="hu-HU" sz="1400" b="1" u="sng" dirty="0"/>
            </a:br>
            <a:br>
              <a:rPr lang="hu-HU" sz="1400" b="1" u="sng" dirty="0"/>
            </a:br>
            <a:br>
              <a:rPr lang="hu-HU" sz="1400" b="1" u="sng" dirty="0"/>
            </a:br>
            <a:br>
              <a:rPr lang="hu-HU" sz="1400" b="1" u="sng" dirty="0"/>
            </a:br>
            <a:br>
              <a:rPr lang="hu-HU" sz="1400" b="1" u="sng" dirty="0"/>
            </a:br>
            <a:br>
              <a:rPr lang="hu-HU" sz="1400" b="1" u="sng" dirty="0"/>
            </a:br>
            <a:br>
              <a:rPr lang="hu-HU" sz="1400" b="1" u="sng" dirty="0"/>
            </a:br>
            <a:br>
              <a:rPr lang="hu-HU" sz="1400" b="1" u="sng" dirty="0"/>
            </a:br>
            <a:br>
              <a:rPr lang="hu-HU" sz="1400" b="1" u="sng" dirty="0"/>
            </a:br>
            <a:r>
              <a:rPr lang="hu-HU" b="1" u="sng" dirty="0"/>
              <a:t>1. Iskola szerkezeti különbségek</a:t>
            </a:r>
            <a:br>
              <a:rPr lang="hu-HU" b="1" u="sng" dirty="0"/>
            </a:br>
            <a:br>
              <a:rPr lang="hu-HU" b="1" u="sng" dirty="0"/>
            </a:br>
            <a:br>
              <a:rPr lang="hu-HU" sz="1400" dirty="0"/>
            </a:br>
            <a:r>
              <a:rPr lang="hu-HU" sz="1600" dirty="0"/>
              <a:t>1.1 Szembeötlő a lehetőség a német oktatási rendszerben, mely szerint az itt tanuló gyerekek képzésüket megszakíthatják, folytathatják un. ott vagy teljesen más helyen, más irányban, más szinten vagy akár teljesen más szakmában is. Lehetőséget adva, hogy ne legyen ”</a:t>
            </a:r>
            <a:r>
              <a:rPr lang="hu-HU" sz="1600" dirty="0" err="1"/>
              <a:t>eltékozolt</a:t>
            </a:r>
            <a:r>
              <a:rPr lang="hu-HU" sz="1600" dirty="0"/>
              <a:t> gyerek”, a későn érő vagy lassabban haladó gyerekek, a rendszerben maradva, hasznos felnőttekké válnak.</a:t>
            </a:r>
            <a:br>
              <a:rPr lang="hu-HU" sz="1600" dirty="0"/>
            </a:br>
            <a:br>
              <a:rPr lang="hu-HU" sz="1600" dirty="0"/>
            </a:br>
            <a:br>
              <a:rPr lang="hu-HU" sz="1600" dirty="0"/>
            </a:br>
            <a:r>
              <a:rPr lang="hu-HU" sz="1600" dirty="0"/>
              <a:t>1.2 Korosztály különbség van ez által az osztályokon belül. Az általunk látogatott osztályban 15 és 27 éves diák is volt. A korkülönbség a helyett, hogy gondot okozott volna előnyösen befolyásolta az osztály szerkezetét, a diákok személyiség fejlődését, tapasztalatot szereztek egymástól. Merészek, nyitottak és </a:t>
            </a:r>
            <a:r>
              <a:rPr lang="hu-HU" sz="1600" dirty="0" err="1"/>
              <a:t>érdeklődőek</a:t>
            </a:r>
            <a:r>
              <a:rPr lang="hu-HU" sz="1600" dirty="0"/>
              <a:t> voltak, az idősebbeken látszott, hogy örömmel vannak újra iskolában.</a:t>
            </a:r>
            <a:br>
              <a:rPr lang="hu-HU" sz="1600" dirty="0"/>
            </a:br>
            <a:br>
              <a:rPr lang="hu-HU" sz="1600" dirty="0"/>
            </a:br>
            <a:br>
              <a:rPr lang="hu-HU" sz="1600" dirty="0"/>
            </a:br>
            <a:r>
              <a:rPr lang="hu-HU" sz="1600" dirty="0"/>
              <a:t>1.3 A német szakiskola feladata csak az oktatás, a vizsgák kivitelezése, a duális képzés helyeinek megtalálása, és ellenőrzése, a gyerekek beosztása, a tananyag üzemekkel való leegyeztetése, a KAMARA feladata. Tiszta, világos, átlátható rendszer.</a:t>
            </a:r>
            <a:br>
              <a:rPr lang="hu-HU" sz="1600" dirty="0"/>
            </a:br>
            <a:r>
              <a:rPr lang="hu-HU" sz="1600" dirty="0"/>
              <a:t>Az iskola és a kamara egymás mellett együtt dolgozik, de nincs hierarchikus viszonyban.</a:t>
            </a:r>
            <a:br>
              <a:rPr lang="hu-HU" sz="1600" dirty="0"/>
            </a:br>
            <a:br>
              <a:rPr lang="hu-HU" sz="1600" dirty="0"/>
            </a:br>
            <a:br>
              <a:rPr lang="hu-HU" sz="2400" dirty="0"/>
            </a:br>
            <a:r>
              <a:rPr lang="hu-HU" sz="2400" dirty="0"/>
              <a:t> </a:t>
            </a:r>
            <a:br>
              <a:rPr lang="hu-HU" sz="2400" dirty="0"/>
            </a:br>
            <a:endParaRPr lang="hu-HU" sz="2400" dirty="0"/>
          </a:p>
        </p:txBody>
      </p:sp>
      <p:sp>
        <p:nvSpPr>
          <p:cNvPr id="3" name="Alcím 2"/>
          <p:cNvSpPr>
            <a:spLocks noGrp="1"/>
          </p:cNvSpPr>
          <p:nvPr>
            <p:ph type="subTitle" idx="1"/>
          </p:nvPr>
        </p:nvSpPr>
        <p:spPr/>
        <p:txBody>
          <a:bodyPr/>
          <a:lstStyle/>
          <a:p>
            <a:endParaRPr lang="hu-H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25" y="404664"/>
            <a:ext cx="4335151" cy="2890406"/>
          </a:xfrm>
          <a:prstGeom prst="rect">
            <a:avLst/>
          </a:prstGeo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438767"/>
            <a:ext cx="4320479" cy="2880319"/>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40" y="3645024"/>
            <a:ext cx="4391523" cy="2927682"/>
          </a:xfrm>
          <a:prstGeom prst="rect">
            <a:avLst/>
          </a:prstGeom>
        </p:spPr>
      </p:pic>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645024"/>
            <a:ext cx="4320479" cy="2927682"/>
          </a:xfrm>
          <a:prstGeom prst="rect">
            <a:avLst/>
          </a:prstGeom>
        </p:spPr>
      </p:pic>
    </p:spTree>
    <p:extLst>
      <p:ext uri="{BB962C8B-B14F-4D97-AF65-F5344CB8AC3E}">
        <p14:creationId xmlns:p14="http://schemas.microsoft.com/office/powerpoint/2010/main" val="412467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39552" y="2479104"/>
            <a:ext cx="7772400" cy="1470025"/>
          </a:xfrm>
        </p:spPr>
        <p:txBody>
          <a:bodyPr/>
          <a:lstStyle/>
          <a:p>
            <a:endParaRPr lang="hu-HU" dirty="0"/>
          </a:p>
        </p:txBody>
      </p:sp>
      <p:sp>
        <p:nvSpPr>
          <p:cNvPr id="3" name="Alcím 2"/>
          <p:cNvSpPr>
            <a:spLocks noGrp="1"/>
          </p:cNvSpPr>
          <p:nvPr>
            <p:ph type="subTitle" idx="1"/>
          </p:nvPr>
        </p:nvSpPr>
        <p:spPr/>
        <p:txBody>
          <a:bodyPr/>
          <a:lstStyle/>
          <a:p>
            <a:endParaRPr lang="hu-HU"/>
          </a:p>
        </p:txBody>
      </p:sp>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356992"/>
            <a:ext cx="2219739" cy="3329608"/>
          </a:xfrm>
          <a:prstGeom prst="rect">
            <a:avLst/>
          </a:prstGeom>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9" y="3356992"/>
            <a:ext cx="2219738" cy="3329608"/>
          </a:xfrm>
          <a:prstGeom prst="rect">
            <a:avLst/>
          </a:prstGeom>
        </p:spPr>
      </p:pic>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88640"/>
            <a:ext cx="4536503" cy="3025477"/>
          </a:xfrm>
          <a:prstGeom prst="rect">
            <a:avLst/>
          </a:prstGeom>
        </p:spPr>
      </p:pic>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9857" y="223332"/>
            <a:ext cx="3922603" cy="2615068"/>
          </a:xfrm>
          <a:prstGeom prst="rect">
            <a:avLst/>
          </a:prstGeom>
        </p:spPr>
      </p:pic>
      <p:pic>
        <p:nvPicPr>
          <p:cNvPr id="9" name="Kép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9678" y="2924943"/>
            <a:ext cx="2332602" cy="3498903"/>
          </a:xfrm>
          <a:prstGeom prst="rect">
            <a:avLst/>
          </a:prstGeom>
        </p:spPr>
      </p:pic>
      <p:pic>
        <p:nvPicPr>
          <p:cNvPr id="10" name="Kép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5571" y="3238896"/>
            <a:ext cx="2286000" cy="342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8336" y="434269"/>
            <a:ext cx="8229600" cy="490066"/>
          </a:xfrm>
        </p:spPr>
        <p:txBody>
          <a:bodyPr>
            <a:noAutofit/>
          </a:bodyPr>
          <a:lstStyle/>
          <a:p>
            <a:r>
              <a:rPr lang="hu-HU" sz="1600" b="1" u="sng" dirty="0"/>
              <a:t>2. Gazdasági Különbségek</a:t>
            </a:r>
            <a:br>
              <a:rPr lang="hu-HU" sz="1600" dirty="0"/>
            </a:br>
            <a:endParaRPr lang="hu-HU" sz="1600" dirty="0"/>
          </a:p>
        </p:txBody>
      </p:sp>
      <p:sp>
        <p:nvSpPr>
          <p:cNvPr id="3" name="Tartalom helye 2"/>
          <p:cNvSpPr>
            <a:spLocks noGrp="1"/>
          </p:cNvSpPr>
          <p:nvPr>
            <p:ph idx="1"/>
          </p:nvPr>
        </p:nvSpPr>
        <p:spPr>
          <a:xfrm>
            <a:off x="458336" y="1196752"/>
            <a:ext cx="8229600" cy="5933665"/>
          </a:xfrm>
        </p:spPr>
        <p:txBody>
          <a:bodyPr>
            <a:normAutofit fontScale="55000" lnSpcReduction="20000"/>
          </a:bodyPr>
          <a:lstStyle/>
          <a:p>
            <a:r>
              <a:rPr lang="hu-HU" sz="2900" b="1" dirty="0"/>
              <a:t>2.1 </a:t>
            </a:r>
            <a:r>
              <a:rPr lang="hu-HU" sz="2900" dirty="0"/>
              <a:t>Az infrastruktúra, az épületek, a tanbázisok nagyok, világosak, tiszták, jól felszereltek. A környezet tudatosság mindenhol megfigyelhető, szelektív szemetes az osztálytermekben, a mosdó csapjai és villanykapcsoló is érzékelős. Minden feladatra megfelelő terem. Oktatási bázis, ahol 3000 gyereket 50 szakmára oktatnak.</a:t>
            </a:r>
          </a:p>
          <a:p>
            <a:endParaRPr lang="hu-HU" sz="2900" b="1" dirty="0"/>
          </a:p>
          <a:p>
            <a:r>
              <a:rPr lang="hu-HU" sz="2900" b="1" dirty="0"/>
              <a:t>2.2 </a:t>
            </a:r>
            <a:r>
              <a:rPr lang="hu-HU" sz="2900" dirty="0"/>
              <a:t>Erős gazdaság. Az anyagi stabilitás miatt nincs függőségi viszony. A duális képzést segíti, hogy a cégek maguk jelentkeznek, hogy diákot foglalkoztassanak és ez számukra előnyökkel jár.( iparűzési adóból leírható, közbeszerzési pályázaton csak akkor indulhat ha van diákja, beleszólhat az oktatási anyag kialakításába, lesz dolgozója akit saját maga nevel ki.) </a:t>
            </a:r>
          </a:p>
          <a:p>
            <a:r>
              <a:rPr lang="hu-HU" sz="2900" dirty="0"/>
              <a:t>Lehetőség van arra, hogyha a diák nem talál üzemet, az iskola gyakorlati foglalkozásokat tartson az ott maradóknak, és ha  az üzem nem tud megtanítani mindent a tananyagból- sajátosságai folytán pl. csak szaporító anyagot állít elő- akkor a Kamara „üzemen kívüli képzés „ keretében a hiányzó tananyagot leadja.</a:t>
            </a:r>
          </a:p>
          <a:p>
            <a:endParaRPr lang="hu-HU" sz="2900" b="1" dirty="0"/>
          </a:p>
          <a:p>
            <a:r>
              <a:rPr lang="hu-HU" sz="2900" b="1" dirty="0"/>
              <a:t>2.3 </a:t>
            </a:r>
            <a:r>
              <a:rPr lang="hu-HU" sz="2900" dirty="0"/>
              <a:t>A tanárok fizetése, külön munkáltatói jogkör keretében nem az iskolai költségvetést terheli, de az igazgatónak van forrása kisegítő tanár ill. fizetés differenciálás adására.</a:t>
            </a:r>
          </a:p>
          <a:p>
            <a:endParaRPr lang="hu-HU" sz="2900" dirty="0"/>
          </a:p>
          <a:p>
            <a:r>
              <a:rPr lang="hu-HU" sz="2900" b="1" dirty="0"/>
              <a:t>2.4 </a:t>
            </a:r>
            <a:r>
              <a:rPr lang="hu-HU" sz="2900" dirty="0"/>
              <a:t>A gyerekek a gyakorlati képzés ideje alatt (heti 3 vagy 4 nap) fizetést kapnak amiből fedezhetik saját életüket ha kiegészítő forrásra van szükségük, lehetséges a diákhitel.</a:t>
            </a:r>
          </a:p>
          <a:p>
            <a:endParaRPr lang="hu-HU" sz="2900" dirty="0"/>
          </a:p>
          <a:p>
            <a:r>
              <a:rPr lang="hu-HU" sz="2900" b="1" dirty="0"/>
              <a:t>2.5</a:t>
            </a:r>
            <a:r>
              <a:rPr lang="hu-HU" sz="2900" dirty="0"/>
              <a:t> Az oktatás ingyenes.</a:t>
            </a:r>
          </a:p>
          <a:p>
            <a:endParaRPr lang="hu-HU" sz="1400" dirty="0"/>
          </a:p>
        </p:txBody>
      </p:sp>
    </p:spTree>
    <p:extLst>
      <p:ext uri="{BB962C8B-B14F-4D97-AF65-F5344CB8AC3E}">
        <p14:creationId xmlns:p14="http://schemas.microsoft.com/office/powerpoint/2010/main" val="4125510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60648"/>
            <a:ext cx="6192180" cy="4128120"/>
          </a:xfrm>
          <a:prstGeom prst="rect">
            <a:avLst/>
          </a:prstGeo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39" y="4653136"/>
            <a:ext cx="3034529" cy="2023248"/>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704554"/>
            <a:ext cx="2880320" cy="1920411"/>
          </a:xfrm>
          <a:prstGeom prst="rect">
            <a:avLst/>
          </a:prstGeom>
        </p:spPr>
      </p:pic>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995" y="288328"/>
            <a:ext cx="2927558" cy="2061160"/>
          </a:xfrm>
          <a:prstGeom prst="rect">
            <a:avLst/>
          </a:prstGeom>
        </p:spPr>
      </p:pic>
      <p:pic>
        <p:nvPicPr>
          <p:cNvPr id="6" name="Kép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8375" y="2453246"/>
            <a:ext cx="2802098" cy="4203148"/>
          </a:xfrm>
          <a:prstGeom prst="rect">
            <a:avLst/>
          </a:prstGeom>
        </p:spPr>
      </p:pic>
    </p:spTree>
    <p:extLst>
      <p:ext uri="{BB962C8B-B14F-4D97-AF65-F5344CB8AC3E}">
        <p14:creationId xmlns:p14="http://schemas.microsoft.com/office/powerpoint/2010/main" val="733800554"/>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1039</Words>
  <Application>Microsoft Office PowerPoint</Application>
  <PresentationFormat>Diavetítés a képernyőre (4:3 oldalarány)</PresentationFormat>
  <Paragraphs>65</Paragraphs>
  <Slides>15</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15</vt:i4>
      </vt:variant>
    </vt:vector>
  </HeadingPairs>
  <TitlesOfParts>
    <vt:vector size="19" baseType="lpstr">
      <vt:lpstr>Arial</vt:lpstr>
      <vt:lpstr>Calibri</vt:lpstr>
      <vt:lpstr>Wingdings</vt:lpstr>
      <vt:lpstr>Office-téma</vt:lpstr>
      <vt:lpstr>PowerPoint-bemutató</vt:lpstr>
      <vt:lpstr>A tanulmányút célja</vt:lpstr>
      <vt:lpstr>PowerPoint-bemutató</vt:lpstr>
      <vt:lpstr>PowerPoint-bemutató</vt:lpstr>
      <vt:lpstr>           1. Iskola szerkezeti különbségek   1.1 Szembeötlő a lehetőség a német oktatási rendszerben, mely szerint az itt tanuló gyerekek képzésüket megszakíthatják, folytathatják un. ott vagy teljesen más helyen, más irányban, más szinten vagy akár teljesen más szakmában is. Lehetőséget adva, hogy ne legyen ”eltékozolt gyerek”, a későn érő vagy lassabban haladó gyerekek, a rendszerben maradva, hasznos felnőttekké válnak.   1.2 Korosztály különbség van ez által az osztályokon belül. Az általunk látogatott osztályban 15 és 27 éves diák is volt. A korkülönbség a helyett, hogy gondot okozott volna előnyösen befolyásolta az osztály szerkezetét, a diákok személyiség fejlődését, tapasztalatot szereztek egymástól. Merészek, nyitottak és érdeklődőek voltak, az idősebbeken látszott, hogy örömmel vannak újra iskolában.   1.3 A német szakiskola feladata csak az oktatás, a vizsgák kivitelezése, a duális képzés helyeinek megtalálása, és ellenőrzése, a gyerekek beosztása, a tananyag üzemekkel való leegyeztetése, a KAMARA feladata. Tiszta, világos, átlátható rendszer. Az iskola és a kamara egymás mellett együtt dolgozik, de nincs hierarchikus viszonyban.     </vt:lpstr>
      <vt:lpstr>PowerPoint-bemutató</vt:lpstr>
      <vt:lpstr>PowerPoint-bemutató</vt:lpstr>
      <vt:lpstr>2. Gazdasági Különbségek </vt:lpstr>
      <vt:lpstr>PowerPoint-bemutató</vt:lpstr>
      <vt:lpstr>3. Szakmai- oktatási különbségek </vt:lpstr>
      <vt:lpstr>PowerPoint-bemutató</vt:lpstr>
      <vt:lpstr>4. Mentális különbségek </vt:lpstr>
      <vt:lpstr>PowerPoint-bemutató</vt:lpstr>
      <vt:lpstr>5. A duális képzés lehetősége mindezek tükrében itthon és Németországban. </vt:lpstr>
      <vt:lpstr>Köszönjük  a figyelmet!  Szép nyarat mindenkinek! Pintér Karolina, Kovács Andrea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Administrator Budapest</dc:creator>
  <cp:lastModifiedBy>A</cp:lastModifiedBy>
  <cp:revision>30</cp:revision>
  <dcterms:created xsi:type="dcterms:W3CDTF">2014-10-07T13:56:28Z</dcterms:created>
  <dcterms:modified xsi:type="dcterms:W3CDTF">2016-06-30T10:59:44Z</dcterms:modified>
</cp:coreProperties>
</file>